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60" r:id="rId5"/>
    <p:sldId id="262" r:id="rId6"/>
    <p:sldId id="261" r:id="rId7"/>
    <p:sldId id="259" r:id="rId8"/>
    <p:sldId id="264" r:id="rId9"/>
    <p:sldId id="267" r:id="rId10"/>
    <p:sldId id="263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F85"/>
    <a:srgbClr val="FF5E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1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0E2307-1E40-4E12-8716-25BFDA8E7013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FCF5A-EA79-452C-A52C-1A2668C2E7DF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C4C28-BD4B-4892-9A2D-6E19BD753A9A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FD9D02-426E-46C9-9EE9-0DE1EF8B2838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8AEBBE-F8B2-42CF-9895-E86A608384EB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FAA6B6-10E5-4810-BC9F-DA72D8452E73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18D072-EF12-4AA2-BD71-ABC68B06D0E2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DBF60-6CC3-4B74-A60D-3486985E4346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714818-984F-4759-BF72-A33BDC1963BD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7E191-5F94-4FC1-B823-BD7CABF7FA06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856D55-EFBE-4F9B-8A5F-09D42CA22A9B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9D1D110F-3F4E-48D9-B8AA-5D0E825AFDBA}" type="datetime1">
              <a:rPr lang="en-US" smtClean="0"/>
              <a:pPr/>
              <a:t>8/6/15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687D7A59-36E2-48B9-B146-C1E59501F63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hyperlink" Target="http://cdb.io/1EbrLrj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Pump it up!!!!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Data Mining the Water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978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8-06 at 1.55.50 P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82" b="25882"/>
          <a:stretch>
            <a:fillRect/>
          </a:stretch>
        </p:blipFill>
        <p:spPr/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Simulated Models with different Parameters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5032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8-06 at 7.41.36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20" b="1723"/>
          <a:stretch/>
        </p:blipFill>
        <p:spPr>
          <a:xfrm>
            <a:off x="1040373" y="1407542"/>
            <a:ext cx="7408333" cy="4146164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5" name="Frame 4"/>
          <p:cNvSpPr/>
          <p:nvPr/>
        </p:nvSpPr>
        <p:spPr>
          <a:xfrm>
            <a:off x="4683575" y="3979475"/>
            <a:ext cx="822960" cy="1834333"/>
          </a:xfrm>
          <a:prstGeom prst="fram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22977" y="5826969"/>
            <a:ext cx="75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Other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870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 Reduction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06575" y="3365892"/>
            <a:ext cx="1713663" cy="156966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9600" dirty="0" smtClean="0"/>
              <a:t>90</a:t>
            </a:r>
            <a:endParaRPr lang="en-US" sz="9600" dirty="0"/>
          </a:p>
        </p:txBody>
      </p:sp>
      <p:sp>
        <p:nvSpPr>
          <p:cNvPr id="4" name="TextBox 3"/>
          <p:cNvSpPr txBox="1"/>
          <p:nvPr/>
        </p:nvSpPr>
        <p:spPr>
          <a:xfrm>
            <a:off x="6734396" y="3820886"/>
            <a:ext cx="553557" cy="584776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3200" dirty="0"/>
              <a:t>1</a:t>
            </a:r>
            <a:r>
              <a:rPr lang="en-US" sz="3200" dirty="0" smtClean="0"/>
              <a:t>0</a:t>
            </a:r>
            <a:endParaRPr lang="en-US" sz="3200" dirty="0"/>
          </a:p>
        </p:txBody>
      </p:sp>
      <p:cxnSp>
        <p:nvCxnSpPr>
          <p:cNvPr id="5" name="Straight Connector 4"/>
          <p:cNvCxnSpPr>
            <a:stCxn id="3" idx="3"/>
            <a:endCxn id="4" idx="1"/>
          </p:cNvCxnSpPr>
          <p:nvPr/>
        </p:nvCxnSpPr>
        <p:spPr>
          <a:xfrm flipV="1">
            <a:off x="3320238" y="4113274"/>
            <a:ext cx="3414158" cy="37448"/>
          </a:xfrm>
          <a:prstGeom prst="line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7859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67189" y="2449971"/>
            <a:ext cx="4233630" cy="3676192"/>
          </a:xfrm>
        </p:spPr>
        <p:txBody>
          <a:bodyPr/>
          <a:lstStyle/>
          <a:p>
            <a:r>
              <a:rPr lang="en-US" dirty="0" err="1" smtClean="0"/>
              <a:t>Datadriven.com</a:t>
            </a:r>
            <a:r>
              <a:rPr lang="en-US" dirty="0" smtClean="0"/>
              <a:t> competition for the Glory!!!</a:t>
            </a:r>
          </a:p>
          <a:p>
            <a:r>
              <a:rPr lang="en-US" dirty="0" smtClean="0"/>
              <a:t>~54,600 dataset to train and test</a:t>
            </a:r>
          </a:p>
          <a:p>
            <a:r>
              <a:rPr lang="en-US" dirty="0" smtClean="0"/>
              <a:t>~15,000 dataset to classify and submit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Competition</a:t>
            </a:r>
            <a:endParaRPr lang="en-US" dirty="0"/>
          </a:p>
        </p:txBody>
      </p:sp>
      <p:pic>
        <p:nvPicPr>
          <p:cNvPr id="4" name="Picture 3" descr="Screen Shot 2015-07-20 at 10.07.5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00" y="2449971"/>
            <a:ext cx="4259289" cy="3740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632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Result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4498846" y="2795708"/>
            <a:ext cx="3968498" cy="344728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Approach: </a:t>
            </a:r>
          </a:p>
          <a:p>
            <a:pPr lvl="1"/>
            <a:r>
              <a:rPr lang="en-US" dirty="0" smtClean="0"/>
              <a:t>started </a:t>
            </a:r>
            <a:r>
              <a:rPr lang="en-US" dirty="0"/>
              <a:t>SIMPLE</a:t>
            </a:r>
          </a:p>
          <a:p>
            <a:pPr lvl="1"/>
            <a:r>
              <a:rPr lang="en-US" dirty="0"/>
              <a:t>Baby-steps </a:t>
            </a:r>
            <a:r>
              <a:rPr lang="en-US" dirty="0" smtClean="0"/>
              <a:t>improvements</a:t>
            </a:r>
          </a:p>
          <a:p>
            <a:endParaRPr lang="en-US" sz="1100" dirty="0" smtClean="0"/>
          </a:p>
          <a:p>
            <a:r>
              <a:rPr lang="en-US" dirty="0" smtClean="0"/>
              <a:t>Had fun and “enjoyed” the learning-curve</a:t>
            </a:r>
          </a:p>
          <a:p>
            <a:endParaRPr lang="en-US" sz="1100" dirty="0" smtClean="0"/>
          </a:p>
          <a:p>
            <a:r>
              <a:rPr lang="en-US" dirty="0" smtClean="0"/>
              <a:t>Stopped modeling when surpassed self-proposed goal</a:t>
            </a:r>
          </a:p>
          <a:p>
            <a:endParaRPr lang="en-US" sz="1100" dirty="0" smtClean="0"/>
          </a:p>
          <a:p>
            <a:r>
              <a:rPr lang="en-US" dirty="0" smtClean="0"/>
              <a:t>End-score 78.57% (top is 82.03%)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11" name="Content Placeholder 10" descr="Screen Shot 2015-08-06 at 1.12.15 PM.png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9" b="2729"/>
          <a:stretch>
            <a:fillRect/>
          </a:stretch>
        </p:blipFill>
        <p:spPr>
          <a:xfrm>
            <a:off x="676654" y="2679192"/>
            <a:ext cx="3822192" cy="3447288"/>
          </a:xfrm>
        </p:spPr>
      </p:pic>
    </p:spTree>
    <p:extLst>
      <p:ext uri="{BB962C8B-B14F-4D97-AF65-F5344CB8AC3E}">
        <p14:creationId xmlns:p14="http://schemas.microsoft.com/office/powerpoint/2010/main" val="1102285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Focus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5463067"/>
              </p:ext>
            </p:extLst>
          </p:nvPr>
        </p:nvGraphicFramePr>
        <p:xfrm>
          <a:off x="457200" y="2972867"/>
          <a:ext cx="8229600" cy="348487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035"/>
                <a:gridCol w="1565160"/>
                <a:gridCol w="1898719"/>
                <a:gridCol w="1847403"/>
                <a:gridCol w="204128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Predicted</a:t>
                      </a:r>
                      <a:endParaRPr lang="en-US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Function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Needs Repair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Don’t</a:t>
                      </a:r>
                      <a:r>
                        <a:rPr lang="en-US" baseline="0" dirty="0" smtClean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Function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</a:tr>
              <a:tr h="370840">
                <a:tc rowSpan="3"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chemeClr val="bg1"/>
                          </a:solidFill>
                        </a:rPr>
                        <a:t>True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Functions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5E5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5E5B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Needs Repair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5E5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8FF85"/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Don’t</a:t>
                      </a:r>
                    </a:p>
                    <a:p>
                      <a:r>
                        <a:rPr lang="en-US" dirty="0" smtClean="0">
                          <a:solidFill>
                            <a:schemeClr val="bg1"/>
                          </a:solidFill>
                        </a:rPr>
                        <a:t>Function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F5E5B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F8FF8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endParaRPr lang="en-US" dirty="0" smtClean="0"/>
                    </a:p>
                    <a:p>
                      <a:endParaRPr 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72067" y="2277799"/>
            <a:ext cx="7408333" cy="3450696"/>
          </a:xfrm>
        </p:spPr>
        <p:txBody>
          <a:bodyPr/>
          <a:lstStyle/>
          <a:p>
            <a:r>
              <a:rPr lang="en-US" dirty="0" smtClean="0"/>
              <a:t>Business-case</a:t>
            </a:r>
            <a:endParaRPr lang="en-US" dirty="0"/>
          </a:p>
        </p:txBody>
      </p:sp>
      <p:pic>
        <p:nvPicPr>
          <p:cNvPr id="10" name="Picture 9" descr="success-secret.jp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831" y="3889521"/>
            <a:ext cx="943314" cy="629073"/>
          </a:xfrm>
          <a:prstGeom prst="rect">
            <a:avLst/>
          </a:prstGeom>
        </p:spPr>
      </p:pic>
      <p:pic>
        <p:nvPicPr>
          <p:cNvPr id="11" name="Picture 10" descr="success-secret.jp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74" y="4788840"/>
            <a:ext cx="943314" cy="629073"/>
          </a:xfrm>
          <a:prstGeom prst="rect">
            <a:avLst/>
          </a:prstGeom>
        </p:spPr>
      </p:pic>
      <p:pic>
        <p:nvPicPr>
          <p:cNvPr id="12" name="Picture 11" descr="success-secret.jpg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876" y="5728495"/>
            <a:ext cx="943314" cy="629073"/>
          </a:xfrm>
          <a:prstGeom prst="rect">
            <a:avLst/>
          </a:prstGeom>
        </p:spPr>
      </p:pic>
      <p:pic>
        <p:nvPicPr>
          <p:cNvPr id="13" name="Picture 12" descr="Deadlin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5074" y="5728495"/>
            <a:ext cx="895062" cy="595653"/>
          </a:xfrm>
          <a:prstGeom prst="rect">
            <a:avLst/>
          </a:prstGeom>
        </p:spPr>
      </p:pic>
      <p:pic>
        <p:nvPicPr>
          <p:cNvPr id="14" name="Picture 13" descr="prioriti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6667" y="4661500"/>
            <a:ext cx="637844" cy="850459"/>
          </a:xfrm>
          <a:prstGeom prst="rect">
            <a:avLst/>
          </a:prstGeom>
        </p:spPr>
      </p:pic>
      <p:pic>
        <p:nvPicPr>
          <p:cNvPr id="15" name="Picture 14" descr="Trash-Money-psd366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705" y="3768186"/>
            <a:ext cx="620191" cy="840937"/>
          </a:xfrm>
          <a:prstGeom prst="rect">
            <a:avLst/>
          </a:prstGeom>
        </p:spPr>
      </p:pic>
      <p:pic>
        <p:nvPicPr>
          <p:cNvPr id="16" name="Picture 15" descr="Trash-Money-psd366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7413" y="3768186"/>
            <a:ext cx="620191" cy="840937"/>
          </a:xfrm>
          <a:prstGeom prst="rect">
            <a:avLst/>
          </a:prstGeom>
        </p:spPr>
      </p:pic>
      <p:pic>
        <p:nvPicPr>
          <p:cNvPr id="17" name="Picture 16" descr="thirst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513" y="4739794"/>
            <a:ext cx="1114917" cy="742552"/>
          </a:xfrm>
          <a:prstGeom prst="rect">
            <a:avLst/>
          </a:prstGeom>
        </p:spPr>
      </p:pic>
      <p:pic>
        <p:nvPicPr>
          <p:cNvPr id="18" name="Picture 17" descr="thirst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513" y="5625093"/>
            <a:ext cx="1114917" cy="74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1379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Exploratory…</a:t>
            </a:r>
            <a:endParaRPr lang="en-US" dirty="0"/>
          </a:p>
        </p:txBody>
      </p:sp>
      <p:pic>
        <p:nvPicPr>
          <p:cNvPr id="6" name="Content Placeholder 5" descr="Screen Shot 2015-08-06 at 1.52.24 PM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13721" r="-9256" b="1"/>
          <a:stretch/>
        </p:blipFill>
        <p:spPr>
          <a:xfrm>
            <a:off x="-178132" y="2034832"/>
            <a:ext cx="10276503" cy="4008475"/>
          </a:xfrm>
        </p:spPr>
      </p:pic>
    </p:spTree>
    <p:extLst>
      <p:ext uri="{BB962C8B-B14F-4D97-AF65-F5344CB8AC3E}">
        <p14:creationId xmlns:p14="http://schemas.microsoft.com/office/powerpoint/2010/main" val="127034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5-08-06 at 1.46.40 PM.png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1" r="3431"/>
          <a:stretch>
            <a:fillRect/>
          </a:stretch>
        </p:blipFill>
        <p:spPr>
          <a:xfrm>
            <a:off x="714951" y="2461678"/>
            <a:ext cx="7867319" cy="366448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Data Analysis</a:t>
            </a:r>
            <a:endParaRPr lang="en-US" dirty="0"/>
          </a:p>
        </p:txBody>
      </p:sp>
      <p:sp>
        <p:nvSpPr>
          <p:cNvPr id="5" name="Rectangle 4">
            <a:hlinkClick r:id="rId3"/>
          </p:cNvPr>
          <p:cNvSpPr/>
          <p:nvPr/>
        </p:nvSpPr>
        <p:spPr>
          <a:xfrm>
            <a:off x="6482529" y="6308338"/>
            <a:ext cx="20997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cdb.io</a:t>
            </a:r>
            <a:r>
              <a:rPr lang="en-US" dirty="0"/>
              <a:t>/1EbrLrj</a:t>
            </a:r>
          </a:p>
        </p:txBody>
      </p:sp>
    </p:spTree>
    <p:extLst>
      <p:ext uri="{BB962C8B-B14F-4D97-AF65-F5344CB8AC3E}">
        <p14:creationId xmlns:p14="http://schemas.microsoft.com/office/powerpoint/2010/main" val="475684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816249"/>
            <a:ext cx="7408333" cy="3450696"/>
          </a:xfrm>
        </p:spPr>
        <p:txBody>
          <a:bodyPr/>
          <a:lstStyle/>
          <a:p>
            <a:r>
              <a:rPr lang="en-US" dirty="0" smtClean="0"/>
              <a:t>Simplest first step</a:t>
            </a:r>
          </a:p>
          <a:p>
            <a:pPr lvl="1"/>
            <a:r>
              <a:rPr lang="en-US" dirty="0" smtClean="0"/>
              <a:t>Ran classifications models only with number field</a:t>
            </a:r>
          </a:p>
          <a:p>
            <a:r>
              <a:rPr lang="en-US" dirty="0" smtClean="0"/>
              <a:t>Created dummies for all categorical data</a:t>
            </a:r>
          </a:p>
          <a:p>
            <a:r>
              <a:rPr lang="en-US" dirty="0" smtClean="0"/>
              <a:t>Ran models again and pick best classifier algorithm</a:t>
            </a:r>
          </a:p>
          <a:p>
            <a:r>
              <a:rPr lang="en-US" dirty="0" smtClean="0"/>
              <a:t>Fine-tuned by running simulations</a:t>
            </a:r>
          </a:p>
          <a:p>
            <a:r>
              <a:rPr lang="en-US" dirty="0" smtClean="0"/>
              <a:t>Business-case orientation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628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72067" y="2816249"/>
            <a:ext cx="7408333" cy="3450696"/>
          </a:xfrm>
        </p:spPr>
        <p:txBody>
          <a:bodyPr/>
          <a:lstStyle/>
          <a:p>
            <a:r>
              <a:rPr lang="en-US" dirty="0" smtClean="0"/>
              <a:t>Plan timeline and stick to it</a:t>
            </a:r>
          </a:p>
          <a:p>
            <a:pPr lvl="1"/>
            <a:r>
              <a:rPr lang="en-US" dirty="0" smtClean="0"/>
              <a:t>Fine-tuning can be an infinite exercise</a:t>
            </a:r>
          </a:p>
          <a:p>
            <a:endParaRPr lang="en-US" dirty="0"/>
          </a:p>
          <a:p>
            <a:r>
              <a:rPr lang="en-US" dirty="0" smtClean="0"/>
              <a:t>Take time to understand the output from the models</a:t>
            </a:r>
          </a:p>
          <a:p>
            <a:endParaRPr lang="en-US" dirty="0"/>
          </a:p>
          <a:p>
            <a:r>
              <a:rPr lang="en-US" dirty="0" smtClean="0"/>
              <a:t>Define business-case in order to address the function </a:t>
            </a:r>
            <a:r>
              <a:rPr lang="en-US" dirty="0" err="1" smtClean="0"/>
              <a:t>objetive</a:t>
            </a: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20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228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aveform">
  <a:themeElements>
    <a:clrScheme name="Wave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Waveform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aveform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Waveform.thmx</Template>
  <TotalTime>8960</TotalTime>
  <Words>190</Words>
  <Application>Microsoft Macintosh PowerPoint</Application>
  <PresentationFormat>On-screen Show (4:3)</PresentationFormat>
  <Paragraphs>54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Waveform</vt:lpstr>
      <vt:lpstr>Pump it up!!!!</vt:lpstr>
      <vt:lpstr>The Competition</vt:lpstr>
      <vt:lpstr>The Result</vt:lpstr>
      <vt:lpstr>Modeling Focus</vt:lpstr>
      <vt:lpstr>More Exploratory…</vt:lpstr>
      <vt:lpstr>Exploratory Data Analysis</vt:lpstr>
      <vt:lpstr>Modeling Approach</vt:lpstr>
      <vt:lpstr>The learning</vt:lpstr>
      <vt:lpstr>Appendix</vt:lpstr>
      <vt:lpstr>Simulated Models with different Parameters</vt:lpstr>
      <vt:lpstr>Feature Selection</vt:lpstr>
      <vt:lpstr>Feature Reduction</vt:lpstr>
    </vt:vector>
  </TitlesOfParts>
  <Company>Home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Pump it up!!!!</dc:title>
  <dc:creator>Martin Rasumoff</dc:creator>
  <cp:lastModifiedBy>Martin Rasumoff</cp:lastModifiedBy>
  <cp:revision>20</cp:revision>
  <dcterms:created xsi:type="dcterms:W3CDTF">2015-08-06T16:56:36Z</dcterms:created>
  <dcterms:modified xsi:type="dcterms:W3CDTF">2015-08-12T22:16:45Z</dcterms:modified>
</cp:coreProperties>
</file>

<file path=docProps/thumbnail.jpeg>
</file>